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44" Type="http://schemas.openxmlformats.org/officeDocument/2006/relationships/font" Target="fonts/PoppinsMedium-boldItalic.fntdata"/><Relationship Id="rId43" Type="http://schemas.openxmlformats.org/officeDocument/2006/relationships/font" Target="fonts/PoppinsMedium-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oppins-regular.fntdata"/><Relationship Id="rId32" Type="http://schemas.openxmlformats.org/officeDocument/2006/relationships/slide" Target="slides/slide27.xml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PoppinsLigh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PoppinsLight-italic.fntdata"/><Relationship Id="rId38" Type="http://schemas.openxmlformats.org/officeDocument/2006/relationships/font" Target="fonts/Poppins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d654600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d654600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d6546006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d6546006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d6546006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d6546006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bd73c6d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bd73c6d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bd73c6d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bd73c6d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bd73c6d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bd73c6d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bd73c6d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bd73c6d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bd73c6d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bd73c6d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bd73c6d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bd73c6d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bd73c6d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bd73c6d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ab6502e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ab6502e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bd73c6d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bd73c6d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bd73c6d2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bd73c6d2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bd73c6d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bd73c6d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bd73c6d2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bd73c6d2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bd73c6d2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bd73c6d2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d73c6d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bd73c6d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ab6502e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ab6502e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d65460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d65460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d654600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d654600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d654600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d654600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d6546006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d6546006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d654600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d654600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6546006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654600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Relationship Id="rId5" Type="http://schemas.openxmlformats.org/officeDocument/2006/relationships/hyperlink" Target="https://arxiv.org/pdf/2006.11239.pdf" TargetMode="External"/><Relationship Id="rId6" Type="http://schemas.openxmlformats.org/officeDocument/2006/relationships/hyperlink" Target="https://arxiv.org/pdf/2105.05233.pdf" TargetMode="External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hyperlink" Target="https://arxiv.org/abs/1312.611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2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Understanding Deeper levels of Diffusion Models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Before Stable Diffusion: A word GANs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28" y="993325"/>
            <a:ext cx="5799625" cy="376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6232075" y="1034150"/>
            <a:ext cx="2741700" cy="3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 to SD: Generate Images learned from random noise.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Suffer from many setbacks as:</a:t>
            </a:r>
            <a:br>
              <a:rPr lang="en"/>
            </a:br>
            <a:r>
              <a:rPr b="1" lang="en">
                <a:solidFill>
                  <a:schemeClr val="accent4"/>
                </a:solidFill>
              </a:rPr>
              <a:t>Vanishing Gradients</a:t>
            </a:r>
            <a:br>
              <a:rPr b="1" lang="en">
                <a:solidFill>
                  <a:schemeClr val="accent4"/>
                </a:solidFill>
              </a:rPr>
            </a:br>
            <a:r>
              <a:rPr b="1" lang="en">
                <a:solidFill>
                  <a:schemeClr val="accent4"/>
                </a:solidFill>
              </a:rPr>
              <a:t>Mode Collapse(Single or Similar type of output)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Hence, Very Hard to Train.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That is where we are look towards Stable Diffusion.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Revisit from Scratch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678875"/>
            <a:ext cx="4134374" cy="19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Synopsis: </a:t>
            </a:r>
            <a:br>
              <a:rPr lang="en"/>
            </a:br>
            <a:r>
              <a:rPr lang="en"/>
              <a:t>Diffusion Model, learns to Predict Noise via UNet, which we remove from Current Image to Find Less Noisy Image. This is done many times to reach acceptable Image.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are going to discuss math, Concepts and Learning from papers below: </a:t>
            </a:r>
            <a:br>
              <a:rPr lang="en"/>
            </a:br>
            <a:r>
              <a:rPr b="1" lang="en">
                <a:solidFill>
                  <a:schemeClr val="accent4"/>
                </a:solidFill>
              </a:rPr>
              <a:t>DDPM: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https://arxiv.org/pdf/2006.11239.pdf</a:t>
            </a: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DDPM Improved: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https://arxiv.org/pdf/2105.05233.pdf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understanding and Code needed to train Diffusion Model from Scratch.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Diffusion Model on Fashion MNIST dataset to generate sample images.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7200" y="2738451"/>
            <a:ext cx="4169226" cy="22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Naming Convention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01" y="990672"/>
            <a:ext cx="5660902" cy="3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6320525" y="993325"/>
            <a:ext cx="23403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the Diffusion Model. Note few things for Math: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Iterations of Noise Applications or Estimation are called “</a:t>
            </a:r>
            <a:r>
              <a:rPr b="1" i="1" lang="en">
                <a:solidFill>
                  <a:schemeClr val="accent4"/>
                </a:solidFill>
              </a:rPr>
              <a:t>Timesteps t</a:t>
            </a:r>
            <a:r>
              <a:rPr lang="en"/>
              <a:t>” in paper. WTH name!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</a:t>
            </a:r>
            <a:r>
              <a:rPr b="1" i="1" lang="en">
                <a:solidFill>
                  <a:schemeClr val="accent4"/>
                </a:solidFill>
              </a:rPr>
              <a:t>t=0 means Original or Subject Image.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</a:t>
            </a:r>
            <a:r>
              <a:rPr lang="en">
                <a:solidFill>
                  <a:schemeClr val="accent1"/>
                </a:solidFill>
              </a:rPr>
              <a:t>‘t’ increases</a:t>
            </a:r>
            <a:r>
              <a:rPr lang="en"/>
              <a:t> to 1, 2, 3.…T,  </a:t>
            </a:r>
            <a:r>
              <a:rPr i="1" lang="en" u="sng">
                <a:solidFill>
                  <a:schemeClr val="accent1"/>
                </a:solidFill>
              </a:rPr>
              <a:t>Noise Increases.</a:t>
            </a:r>
            <a:r>
              <a:rPr lang="en"/>
              <a:t>  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816425" y="4252225"/>
            <a:ext cx="53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we train a model like this?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Diffusion Model: What is needed?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2" y="770413"/>
            <a:ext cx="2122100" cy="22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395" y="770425"/>
            <a:ext cx="2593225" cy="1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675" y="770425"/>
            <a:ext cx="2469225" cy="2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24175" y="3095925"/>
            <a:ext cx="21711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forward process, to create images with known noise. 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Adding equal amount of noise at each timestep is not most viable option. 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235175" y="3104125"/>
            <a:ext cx="26334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for noise estimation. We will use UNet as in Original paper.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4"/>
                </a:solidFill>
              </a:rPr>
              <a:t>Structure</a:t>
            </a:r>
            <a:r>
              <a:rPr i="1" lang="en">
                <a:solidFill>
                  <a:schemeClr val="accent4"/>
                </a:solidFill>
              </a:rPr>
              <a:t> of UNet is subjective to the dataset being trained on. 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6486700" y="3054975"/>
            <a:ext cx="24081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encode the temporal information during noising or denoising process. 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Amount of noise estimated depends </a:t>
            </a:r>
            <a:r>
              <a:rPr i="1" lang="en">
                <a:solidFill>
                  <a:schemeClr val="accent4"/>
                </a:solidFill>
              </a:rPr>
              <a:t>highly</a:t>
            </a:r>
            <a:r>
              <a:rPr i="1" lang="en">
                <a:solidFill>
                  <a:schemeClr val="accent4"/>
                </a:solidFill>
              </a:rPr>
              <a:t> on timestep t. </a:t>
            </a:r>
            <a:endParaRPr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Forward Process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425" y="857675"/>
            <a:ext cx="5504050" cy="25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139225" y="854275"/>
            <a:ext cx="28995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Noised version at timestamp ‘t’ is given as:</a:t>
            </a:r>
            <a:br>
              <a:rPr lang="en"/>
            </a:br>
            <a:r>
              <a:rPr b="1" lang="en" sz="2000">
                <a:solidFill>
                  <a:schemeClr val="accent4"/>
                </a:solidFill>
              </a:rPr>
              <a:t>q( </a:t>
            </a:r>
            <a:r>
              <a:rPr b="1" i="1" lang="en" sz="2000">
                <a:solidFill>
                  <a:schemeClr val="accent4"/>
                </a:solidFill>
              </a:rPr>
              <a:t>x</a:t>
            </a:r>
            <a:r>
              <a:rPr b="1" baseline="-25000" i="1" lang="en" sz="2000">
                <a:solidFill>
                  <a:schemeClr val="accent4"/>
                </a:solidFill>
              </a:rPr>
              <a:t>T</a:t>
            </a:r>
            <a:r>
              <a:rPr b="1" i="1" lang="en" sz="2000">
                <a:solidFill>
                  <a:schemeClr val="accent4"/>
                </a:solidFill>
              </a:rPr>
              <a:t>|x</a:t>
            </a:r>
            <a:r>
              <a:rPr b="1" baseline="-25000" i="1" lang="en" sz="2000">
                <a:solidFill>
                  <a:schemeClr val="accent4"/>
                </a:solidFill>
              </a:rPr>
              <a:t>0 </a:t>
            </a:r>
            <a:r>
              <a:rPr b="1" i="1" lang="en" sz="2000">
                <a:solidFill>
                  <a:schemeClr val="accent4"/>
                </a:solidFill>
              </a:rPr>
              <a:t>)</a:t>
            </a:r>
            <a:r>
              <a:rPr b="1" lang="en" sz="2000">
                <a:solidFill>
                  <a:schemeClr val="accent4"/>
                </a:solidFill>
              </a:rPr>
              <a:t> </a:t>
            </a:r>
            <a:br>
              <a:rPr b="1" lang="en">
                <a:solidFill>
                  <a:schemeClr val="accent4"/>
                </a:solidFill>
              </a:rPr>
            </a:b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2000">
                <a:solidFill>
                  <a:schemeClr val="accent4"/>
                </a:solidFill>
              </a:rPr>
              <a:t>β</a:t>
            </a:r>
            <a:r>
              <a:rPr b="1" baseline="-25000" i="1" lang="en" sz="2000">
                <a:solidFill>
                  <a:schemeClr val="accent4"/>
                </a:solidFill>
              </a:rPr>
              <a:t>t</a:t>
            </a:r>
            <a:r>
              <a:rPr lang="en" sz="2000"/>
              <a:t> </a:t>
            </a:r>
            <a:r>
              <a:rPr lang="en"/>
              <a:t>is variance at step ‘t’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Noised version from current image is indicated as:</a:t>
            </a:r>
            <a:br>
              <a:rPr lang="en"/>
            </a:br>
            <a:r>
              <a:rPr b="1" lang="en" sz="2000">
                <a:solidFill>
                  <a:schemeClr val="accent4"/>
                </a:solidFill>
              </a:rPr>
              <a:t>q( </a:t>
            </a:r>
            <a:r>
              <a:rPr b="1" i="1" lang="en" sz="2000">
                <a:solidFill>
                  <a:schemeClr val="accent4"/>
                </a:solidFill>
              </a:rPr>
              <a:t>x</a:t>
            </a:r>
            <a:r>
              <a:rPr b="1" baseline="-25000" i="1" lang="en" sz="2000">
                <a:solidFill>
                  <a:schemeClr val="accent4"/>
                </a:solidFill>
              </a:rPr>
              <a:t>t </a:t>
            </a:r>
            <a:r>
              <a:rPr b="1" i="1" lang="en" sz="2000">
                <a:solidFill>
                  <a:schemeClr val="accent4"/>
                </a:solidFill>
              </a:rPr>
              <a:t>| x</a:t>
            </a:r>
            <a:r>
              <a:rPr b="1" baseline="-25000" i="1" lang="en" sz="2000">
                <a:solidFill>
                  <a:schemeClr val="accent4"/>
                </a:solidFill>
              </a:rPr>
              <a:t>t-1 </a:t>
            </a:r>
            <a:r>
              <a:rPr b="1" i="1" lang="en" sz="2000">
                <a:solidFill>
                  <a:schemeClr val="accent4"/>
                </a:solidFill>
              </a:rPr>
              <a:t>)</a:t>
            </a:r>
            <a:r>
              <a:rPr b="1" lang="en" sz="2000">
                <a:solidFill>
                  <a:schemeClr val="accent4"/>
                </a:solidFill>
              </a:rPr>
              <a:t> </a:t>
            </a:r>
            <a:br>
              <a:rPr b="1" lang="en" sz="2000">
                <a:solidFill>
                  <a:schemeClr val="accent4"/>
                </a:solidFill>
              </a:rPr>
            </a:br>
            <a:endParaRPr b="1" sz="2000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 sz="2000">
                <a:solidFill>
                  <a:schemeClr val="accent4"/>
                </a:solidFill>
              </a:rPr>
              <a:t>β</a:t>
            </a:r>
            <a:r>
              <a:rPr b="1" baseline="-25000" i="1" lang="en" sz="2000">
                <a:solidFill>
                  <a:schemeClr val="accent4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 is chosen as per noise schedule at t. More on this in a bit.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3292500" y="3636475"/>
            <a:ext cx="52500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</a:pPr>
            <a:r>
              <a:rPr b="1" i="1" lang="en" sz="1800">
                <a:solidFill>
                  <a:schemeClr val="dk1"/>
                </a:solidFill>
              </a:rPr>
              <a:t>Cumulative Production is for </a:t>
            </a:r>
            <a:r>
              <a:rPr b="1" i="1" lang="en" sz="1800">
                <a:solidFill>
                  <a:schemeClr val="accent4"/>
                </a:solidFill>
              </a:rPr>
              <a:t>efficiency.</a:t>
            </a:r>
            <a:endParaRPr b="1" i="1"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</a:pPr>
            <a:r>
              <a:rPr b="1" i="1" lang="en" sz="1800">
                <a:solidFill>
                  <a:schemeClr val="accent4"/>
                </a:solidFill>
              </a:rPr>
              <a:t>1-</a:t>
            </a:r>
            <a:r>
              <a:rPr b="1" i="1" lang="en" sz="1800">
                <a:solidFill>
                  <a:schemeClr val="accent4"/>
                </a:solidFill>
              </a:rPr>
              <a:t>β</a:t>
            </a:r>
            <a:r>
              <a:rPr b="1" baseline="-25000" i="1" lang="en" sz="1800">
                <a:solidFill>
                  <a:schemeClr val="accent4"/>
                </a:solidFill>
              </a:rPr>
              <a:t>t</a:t>
            </a:r>
            <a:r>
              <a:rPr b="1" i="1" lang="en" sz="1800">
                <a:solidFill>
                  <a:schemeClr val="accent4"/>
                </a:solidFill>
              </a:rPr>
              <a:t>  : this </a:t>
            </a:r>
            <a:r>
              <a:rPr b="1" i="1" lang="en" sz="1800">
                <a:solidFill>
                  <a:schemeClr val="dk1"/>
                </a:solidFill>
              </a:rPr>
              <a:t>mean value says, higher variance will have </a:t>
            </a:r>
            <a:r>
              <a:rPr b="1" i="1" lang="en" sz="1800">
                <a:solidFill>
                  <a:schemeClr val="accent4"/>
                </a:solidFill>
              </a:rPr>
              <a:t>pixels shifted more</a:t>
            </a:r>
            <a:r>
              <a:rPr b="1" i="1" lang="en" sz="18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Noise Schedule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75" y="877825"/>
            <a:ext cx="5417902" cy="29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229325" y="868175"/>
            <a:ext cx="29568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Forward Process, Target of Adding noise is to:</a:t>
            </a:r>
            <a:br>
              <a:rPr lang="en"/>
            </a:br>
            <a:r>
              <a:rPr lang="en"/>
              <a:t>Move toward Perfect Gaussian Noise Image with    </a:t>
            </a:r>
            <a:r>
              <a:rPr b="1" lang="en" sz="1600">
                <a:solidFill>
                  <a:schemeClr val="accent4"/>
                </a:solidFill>
              </a:rPr>
              <a:t>μ = 0 and σ = 1.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Noise Schedule matters a lot as it determined if images see by the model become: 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Too Noisy, Too Early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Noise Schedules are </a:t>
            </a:r>
            <a:r>
              <a:rPr lang="en"/>
              <a:t>discussed</a:t>
            </a:r>
            <a:r>
              <a:rPr lang="en"/>
              <a:t> in paper as: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Sinusoidal</a:t>
            </a:r>
            <a:r>
              <a:rPr b="1" i="1" lang="en">
                <a:solidFill>
                  <a:schemeClr val="accent4"/>
                </a:solidFill>
              </a:rPr>
              <a:t>, Quadratic, Linear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use Linear Noise Schedule.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192550" y="91325"/>
            <a:ext cx="599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Diffusion: Noisy Image at ‘t’ 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192550" y="1083038"/>
            <a:ext cx="316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Paper explains like this to get get noisy Image at timestamp 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i="1" lang="en">
                <a:solidFill>
                  <a:schemeClr val="accent4"/>
                </a:solidFill>
              </a:rPr>
              <a:t>Absolutely WTH way of </a:t>
            </a:r>
            <a:r>
              <a:rPr b="1" i="1" lang="en">
                <a:solidFill>
                  <a:schemeClr val="accent4"/>
                </a:solidFill>
              </a:rPr>
              <a:t>writing</a:t>
            </a:r>
            <a:r>
              <a:rPr b="1" i="1" lang="en">
                <a:solidFill>
                  <a:schemeClr val="accent4"/>
                </a:solidFill>
              </a:rPr>
              <a:t> the intuition. </a:t>
            </a:r>
            <a:endParaRPr b="1" i="1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more of WTF!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Let’s Simplify for lesser mortals like us on next slide. 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956" y="1083038"/>
            <a:ext cx="5104546" cy="2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Noisy Image at ‘t’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5975" y="650250"/>
            <a:ext cx="3251700" cy="4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efficiency, We can directly calculate </a:t>
            </a:r>
            <a:r>
              <a:rPr i="1" lang="en"/>
              <a:t>x</a:t>
            </a:r>
            <a:r>
              <a:rPr baseline="-25000" i="1" lang="en"/>
              <a:t>t</a:t>
            </a:r>
            <a:r>
              <a:rPr i="1" lang="en"/>
              <a:t> by using </a:t>
            </a:r>
            <a:r>
              <a:rPr i="1" lang="en">
                <a:solidFill>
                  <a:schemeClr val="accent4"/>
                </a:solidFill>
              </a:rPr>
              <a:t>cumulative product of 1-β.</a:t>
            </a:r>
            <a:r>
              <a:rPr i="1" lang="en"/>
              <a:t>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/>
              <a:t>So, we </a:t>
            </a:r>
            <a:r>
              <a:rPr i="1" lang="en">
                <a:solidFill>
                  <a:schemeClr val="accent4"/>
                </a:solidFill>
              </a:rPr>
              <a:t>do not have to calculate intermediate noisy images</a:t>
            </a:r>
            <a:r>
              <a:rPr i="1" lang="en"/>
              <a:t> to find ultimate noise image at time t.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/>
              <a:t>This is has much more deeper benefits in efficiency as this enables us to sample any amount of </a:t>
            </a:r>
            <a:r>
              <a:rPr i="1" lang="en">
                <a:solidFill>
                  <a:schemeClr val="accent4"/>
                </a:solidFill>
              </a:rPr>
              <a:t>noise out of order </a:t>
            </a:r>
            <a:r>
              <a:rPr i="1" lang="en"/>
              <a:t>and more stochastic introduction in training. </a:t>
            </a:r>
            <a:endParaRPr i="1"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100" y="925925"/>
            <a:ext cx="5123200" cy="2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3603725" y="3767525"/>
            <a:ext cx="5168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600">
                <a:solidFill>
                  <a:schemeClr val="accent4"/>
                </a:solidFill>
              </a:rPr>
              <a:t>α =  1- β</a:t>
            </a:r>
            <a:r>
              <a:rPr b="1" lang="en" sz="1600"/>
              <a:t> </a:t>
            </a:r>
            <a:r>
              <a:rPr lang="en"/>
              <a:t>, where </a:t>
            </a:r>
            <a:r>
              <a:rPr lang="en">
                <a:solidFill>
                  <a:schemeClr val="dk1"/>
                </a:solidFill>
              </a:rPr>
              <a:t>β</a:t>
            </a:r>
            <a:r>
              <a:rPr lang="en"/>
              <a:t> is variance.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600">
                <a:solidFill>
                  <a:schemeClr val="accent4"/>
                </a:solidFill>
              </a:rPr>
              <a:t>ᾱ </a:t>
            </a:r>
            <a:r>
              <a:rPr lang="en"/>
              <a:t>is Cumulative </a:t>
            </a:r>
            <a:r>
              <a:rPr lang="en"/>
              <a:t>products</a:t>
            </a:r>
            <a:r>
              <a:rPr lang="en"/>
              <a:t> of all previous </a:t>
            </a:r>
            <a:r>
              <a:rPr b="1" lang="en" sz="1600">
                <a:solidFill>
                  <a:schemeClr val="accent4"/>
                </a:solidFill>
              </a:rPr>
              <a:t>α</a:t>
            </a:r>
            <a:endParaRPr b="1" sz="1600">
              <a:solidFill>
                <a:schemeClr val="accent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-"/>
            </a:pPr>
            <a:r>
              <a:rPr b="1" lang="en" sz="1600">
                <a:solidFill>
                  <a:schemeClr val="accent4"/>
                </a:solidFill>
              </a:rPr>
              <a:t>ᾱ</a:t>
            </a:r>
            <a:r>
              <a:rPr b="1" lang="en" sz="1600">
                <a:solidFill>
                  <a:schemeClr val="accent4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makes is computationally efficient to get</a:t>
            </a:r>
            <a:r>
              <a:rPr b="1" lang="en" sz="1600">
                <a:solidFill>
                  <a:schemeClr val="accent4"/>
                </a:solidFill>
              </a:rPr>
              <a:t> x</a:t>
            </a:r>
            <a:r>
              <a:rPr b="1" baseline="-25000" lang="en" sz="1600">
                <a:solidFill>
                  <a:schemeClr val="accent4"/>
                </a:solidFill>
              </a:rPr>
              <a:t>t</a:t>
            </a:r>
            <a:endParaRPr b="1" baseline="-25000" sz="1600">
              <a:solidFill>
                <a:schemeClr val="accent4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326" y="3182425"/>
            <a:ext cx="2319399" cy="179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Stable Diffusion: How about Code?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725" y="645425"/>
            <a:ext cx="5851300" cy="4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253900" y="778075"/>
            <a:ext cx="25881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Process code: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linear_beta_schedule</a:t>
            </a:r>
            <a:r>
              <a:rPr lang="en"/>
              <a:t>(): Provides list of betas for timesteps 0,1,2,...T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get_index_from_list</a:t>
            </a:r>
            <a:r>
              <a:rPr lang="en"/>
              <a:t>(): Simple utility function to get index values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f</a:t>
            </a:r>
            <a:r>
              <a:rPr lang="en">
                <a:solidFill>
                  <a:schemeClr val="accent4"/>
                </a:solidFill>
              </a:rPr>
              <a:t>orward_diffusion_sample</a:t>
            </a:r>
            <a:r>
              <a:rPr lang="en"/>
              <a:t>(): get the noised image for timestep t passed in function as discussed:</a:t>
            </a:r>
            <a:br>
              <a:rPr lang="en"/>
            </a:b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25" y="3896125"/>
            <a:ext cx="2408374" cy="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900" y="4318350"/>
            <a:ext cx="2244101" cy="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Diffusion Model: UNet for Noise Estimation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75" y="747800"/>
            <a:ext cx="7751675" cy="28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802650" y="3742950"/>
            <a:ext cx="77517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UNet is used to estimate</a:t>
            </a:r>
            <a:r>
              <a:rPr b="1" i="1" lang="en">
                <a:solidFill>
                  <a:schemeClr val="accent4"/>
                </a:solidFill>
              </a:rPr>
              <a:t> amount of “Noise”,</a:t>
            </a:r>
            <a:r>
              <a:rPr lang="en"/>
              <a:t> not the original image.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Note t = 8 has less noise, while t = 45 has lot of noise.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in Image above, UNet is supposed to have temporal component encoded additionally.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UNet can take any architecture, But use the one which </a:t>
            </a:r>
            <a:r>
              <a:rPr i="1" lang="en">
                <a:solidFill>
                  <a:schemeClr val="accent4"/>
                </a:solidFill>
              </a:rPr>
              <a:t>matches our data at hand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Maths Ahead: Not so Excited?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00" y="925500"/>
            <a:ext cx="3665524" cy="370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275" y="886275"/>
            <a:ext cx="3665524" cy="37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Stable Diffusion: Math for Backward Process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244925" y="762000"/>
            <a:ext cx="34572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backward process, we want to:</a:t>
            </a:r>
            <a:br>
              <a:rPr lang="en"/>
            </a:br>
            <a:r>
              <a:rPr lang="en"/>
              <a:t>- Estimate the </a:t>
            </a:r>
            <a:r>
              <a:rPr i="1" lang="en">
                <a:solidFill>
                  <a:schemeClr val="accent4"/>
                </a:solidFill>
              </a:rPr>
              <a:t>Noise at timestep ‘t’ by given image to get less noisy image at timestep ‘t-1’</a:t>
            </a:r>
            <a:r>
              <a:rPr lang="en"/>
              <a:t>. Note this is opposite from backward process. </a:t>
            </a:r>
            <a:br>
              <a:rPr lang="en"/>
            </a:br>
            <a:r>
              <a:rPr lang="en"/>
              <a:t>- </a:t>
            </a:r>
            <a:r>
              <a:rPr lang="en">
                <a:solidFill>
                  <a:schemeClr val="accent4"/>
                </a:solidFill>
              </a:rPr>
              <a:t>Remove</a:t>
            </a:r>
            <a:r>
              <a:rPr lang="en"/>
              <a:t> noise from Image.</a:t>
            </a:r>
            <a:r>
              <a:rPr lang="en"/>
              <a:t> </a:t>
            </a:r>
            <a:br>
              <a:rPr lang="en"/>
            </a:br>
            <a:endParaRPr i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</a:t>
            </a:r>
            <a:r>
              <a:rPr baseline="-25000" lang="en"/>
              <a:t>θ</a:t>
            </a:r>
            <a:r>
              <a:rPr lang="en"/>
              <a:t>(x</a:t>
            </a:r>
            <a:r>
              <a:rPr baseline="-25000" lang="en"/>
              <a:t>T</a:t>
            </a:r>
            <a:r>
              <a:rPr lang="en"/>
              <a:t>) is Gaussian Noisy Image from there we start backward process.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Backward process is done sequentially during prediction actually diffusion post training.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UNet gets fitted(i.e. Back-propagated) by </a:t>
            </a:r>
            <a:r>
              <a:rPr i="1" lang="en">
                <a:solidFill>
                  <a:schemeClr val="accent4"/>
                </a:solidFill>
              </a:rPr>
              <a:t>Loss between Estimated Noise and Actual Noise</a:t>
            </a:r>
            <a:r>
              <a:rPr lang="en"/>
              <a:t> as per Noise schedule chosen.  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375" y="802490"/>
            <a:ext cx="4918999" cy="319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Diffusion Model: Positional Encoding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168725" y="609600"/>
            <a:ext cx="3506100" cy="4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Shared UNet is used to estimate Noise for all timesteps t. 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much noise in any image is decided by:</a:t>
            </a:r>
            <a:br>
              <a:rPr lang="en"/>
            </a:br>
            <a:r>
              <a:rPr lang="en"/>
              <a:t>- Current Image </a:t>
            </a:r>
            <a:r>
              <a:rPr i="1" lang="en" sz="1800">
                <a:solidFill>
                  <a:schemeClr val="accent4"/>
                </a:solidFill>
              </a:rPr>
              <a:t>x</a:t>
            </a:r>
            <a:r>
              <a:rPr baseline="-25000" i="1" lang="en" sz="1800">
                <a:solidFill>
                  <a:schemeClr val="accent4"/>
                </a:solidFill>
              </a:rPr>
              <a:t>t</a:t>
            </a:r>
            <a:br>
              <a:rPr lang="en"/>
            </a:br>
            <a:r>
              <a:rPr lang="en"/>
              <a:t>- Current timestep </a:t>
            </a:r>
            <a:r>
              <a:rPr i="1" lang="en" sz="1700">
                <a:solidFill>
                  <a:schemeClr val="accent4"/>
                </a:solidFill>
              </a:rPr>
              <a:t>t</a:t>
            </a:r>
            <a:r>
              <a:rPr lang="en"/>
              <a:t>. 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So, To estimate the amount of noise, </a:t>
            </a:r>
            <a:r>
              <a:rPr lang="en"/>
              <a:t>authors</a:t>
            </a:r>
            <a:r>
              <a:rPr lang="en"/>
              <a:t> of the DDPM </a:t>
            </a:r>
            <a:r>
              <a:rPr lang="en"/>
              <a:t>paper</a:t>
            </a:r>
            <a:r>
              <a:rPr lang="en"/>
              <a:t> have used Positional Embedding. This is similar to Transformer’s Attention block’s Positional Embedding input.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</a:t>
            </a:r>
            <a:r>
              <a:rPr i="1" lang="en">
                <a:solidFill>
                  <a:schemeClr val="accent4"/>
                </a:solidFill>
              </a:rPr>
              <a:t>position is encoded </a:t>
            </a:r>
            <a:r>
              <a:rPr lang="en"/>
              <a:t>to </a:t>
            </a:r>
            <a:r>
              <a:rPr lang="en"/>
              <a:t>indicted</a:t>
            </a:r>
            <a:r>
              <a:rPr lang="en"/>
              <a:t> the timestep as show here.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positional encoding is </a:t>
            </a:r>
            <a:r>
              <a:rPr i="1" lang="en">
                <a:solidFill>
                  <a:schemeClr val="accent4"/>
                </a:solidFill>
              </a:rPr>
              <a:t>additional</a:t>
            </a:r>
            <a:r>
              <a:rPr i="1" lang="en">
                <a:solidFill>
                  <a:schemeClr val="accent4"/>
                </a:solidFill>
              </a:rPr>
              <a:t> input</a:t>
            </a:r>
            <a:r>
              <a:rPr lang="en"/>
              <a:t> to diffusion model.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500" y="711325"/>
            <a:ext cx="5001449" cy="23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704" y="3210600"/>
            <a:ext cx="5110847" cy="1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 SemiBold"/>
                <a:ea typeface="Poppins SemiBold"/>
                <a:cs typeface="Poppins SemiBold"/>
                <a:sym typeface="Poppins SemiBold"/>
              </a:rPr>
              <a:t>Diffusion Model: All Three Components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25" y="771475"/>
            <a:ext cx="4776475" cy="28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/>
          <p:nvPr/>
        </p:nvSpPr>
        <p:spPr>
          <a:xfrm>
            <a:off x="262100" y="769875"/>
            <a:ext cx="30714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Three </a:t>
            </a:r>
            <a:r>
              <a:rPr lang="en"/>
              <a:t>components</a:t>
            </a:r>
            <a:r>
              <a:rPr lang="en"/>
              <a:t> are:</a:t>
            </a:r>
            <a:br>
              <a:rPr lang="en"/>
            </a:br>
            <a:r>
              <a:rPr i="1" lang="en">
                <a:solidFill>
                  <a:schemeClr val="accent4"/>
                </a:solidFill>
              </a:rPr>
              <a:t>- Noise Scheduler: Linear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- UNet for Noise Estimation</a:t>
            </a:r>
            <a:br>
              <a:rPr i="1" lang="en">
                <a:solidFill>
                  <a:schemeClr val="accent4"/>
                </a:solidFill>
              </a:rPr>
            </a:br>
            <a:r>
              <a:rPr i="1" lang="en">
                <a:solidFill>
                  <a:schemeClr val="accent4"/>
                </a:solidFill>
              </a:rPr>
              <a:t>- Timestep as positional encoding vector.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Lets see how these components work together to learn:</a:t>
            </a:r>
            <a:br>
              <a:rPr lang="en"/>
            </a:br>
            <a:r>
              <a:rPr lang="en"/>
              <a:t>DDPM: Denoising Diffusion Probabilistic Model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Diffusion Model on Fashion MNIST.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Diffusion Model: Finally, The Loss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loss function is </a:t>
            </a:r>
            <a:r>
              <a:rPr lang="en"/>
              <a:t>ultimate</a:t>
            </a:r>
            <a:r>
              <a:rPr lang="en"/>
              <a:t> measure of how well if the UNet doing. 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Inspired by VAE’s Loss function.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has deeper Mathematical explanation. Please refer to DDPM paper.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it is easy to code and </a:t>
            </a:r>
            <a:r>
              <a:rPr lang="en"/>
              <a:t>develop</a:t>
            </a:r>
            <a:r>
              <a:rPr lang="en"/>
              <a:t> Diffusion Model’s Intuition.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simply: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Expected Value of L2 Loss between Actual and Estimated Noise.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L1 loss can also be used.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075" y="975375"/>
            <a:ext cx="4287199" cy="1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Diffusion Model</a:t>
            </a: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: Fashion MNIST Dataset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Popular Toy Dataset to benchmark algorithms. 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Available in TorchVision by default.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 has:</a:t>
            </a:r>
            <a:br>
              <a:rPr lang="en"/>
            </a:br>
            <a:r>
              <a:rPr lang="en"/>
              <a:t>- training set of 60,000 examples</a:t>
            </a:r>
            <a:br>
              <a:rPr lang="en"/>
            </a:br>
            <a:r>
              <a:rPr lang="en"/>
              <a:t>- test set of 10,000 examples.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derived on the theme of MNIST dataset of handwritten images.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this dataset to create a Diffusion model, </a:t>
            </a:r>
            <a:r>
              <a:rPr b="1" i="1" lang="en">
                <a:solidFill>
                  <a:schemeClr val="accent4"/>
                </a:solidFill>
              </a:rPr>
              <a:t>which can create </a:t>
            </a:r>
            <a:r>
              <a:rPr b="1" i="1" lang="en">
                <a:solidFill>
                  <a:schemeClr val="accent4"/>
                </a:solidFill>
              </a:rPr>
              <a:t>fashion articles gray images from Gaussian random noise. </a:t>
            </a:r>
            <a:endParaRPr b="1" i="1">
              <a:solidFill>
                <a:schemeClr val="accent4"/>
              </a:solidFill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74" y="859976"/>
            <a:ext cx="1847125" cy="2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600" y="982275"/>
            <a:ext cx="24193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Diffusion Model: Code Walk Through 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44925" y="762000"/>
            <a:ext cx="3878100" cy="3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Spartans, Go for Glory!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Walk the Code in RunPod Environments.</a:t>
            </a:r>
            <a:br>
              <a:rPr lang="en"/>
            </a:br>
            <a:r>
              <a:rPr b="1" i="1" lang="en">
                <a:solidFill>
                  <a:schemeClr val="accent4"/>
                </a:solidFill>
              </a:rPr>
              <a:t>DDPM_From_Scratch.ipynb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for 20 Epochs.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 them play with params.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 back, Relax, Imbibe the </a:t>
            </a:r>
            <a:r>
              <a:rPr lang="en"/>
              <a:t>intuition</a:t>
            </a:r>
            <a:r>
              <a:rPr lang="en"/>
              <a:t>.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225" y="881700"/>
            <a:ext cx="4058599" cy="40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9" name="Google Shape;34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9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Module 2 Purpose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16950" y="1044325"/>
            <a:ext cx="4781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all the math for Stable Diffusion.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Noising and Sampling Schedule.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the inherent Latents.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Deeper Understanding of Variational Autoencoders(VAE)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Code Diffusion Process.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Implement and Train Stable Diffusion for Fashion MNIST Images.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Understand papers: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CLIP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GLIDE</a:t>
            </a:r>
            <a:b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   Dall-E2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Text/Prompt Conditioning.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Rediscover CLIP.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Question Answers and help.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Variational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Autoencoder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00" y="2605775"/>
            <a:ext cx="3542926" cy="23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501" y="2598975"/>
            <a:ext cx="3390147" cy="23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59950" y="734775"/>
            <a:ext cx="35991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Original VAE paper: </a:t>
            </a:r>
            <a:br>
              <a:rPr lang="en"/>
            </a:b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https://arxiv.org/abs/1312.6114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</a:t>
            </a:r>
            <a:r>
              <a:rPr lang="en"/>
              <a:t>precursor</a:t>
            </a:r>
            <a:r>
              <a:rPr lang="en"/>
              <a:t> to many GAN type research.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VAE Inspired many Stable Diffusion </a:t>
            </a:r>
            <a:r>
              <a:rPr lang="en"/>
              <a:t>mathematical</a:t>
            </a:r>
            <a:r>
              <a:rPr lang="en"/>
              <a:t> research directions.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891775" y="698050"/>
            <a:ext cx="33903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Fundamental in understanding Stable Diffusion.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Still used in many modern day ML and DL applications.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Easy to code and train.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Supports many efficient research and applications.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389300" y="2286000"/>
            <a:ext cx="2539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Good Candidate for VAE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656500" y="2286000"/>
            <a:ext cx="2375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Not A</a:t>
            </a:r>
            <a:r>
              <a:rPr b="1" lang="en">
                <a:solidFill>
                  <a:srgbClr val="FF0000"/>
                </a:solidFill>
              </a:rPr>
              <a:t> Candidate for VAE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700" y="2800350"/>
            <a:ext cx="3701100" cy="9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700" y="2105025"/>
            <a:ext cx="3542926" cy="23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429100" y="3109250"/>
            <a:ext cx="391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⇒</a:t>
            </a:r>
            <a:endParaRPr sz="2300">
              <a:solidFill>
                <a:schemeClr val="accent4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41600" y="782400"/>
            <a:ext cx="80622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 Helix shape data , </a:t>
            </a:r>
            <a:r>
              <a:rPr lang="en"/>
              <a:t>which</a:t>
            </a:r>
            <a:r>
              <a:rPr lang="en"/>
              <a:t> is </a:t>
            </a:r>
            <a:r>
              <a:rPr b="1" i="1" lang="en"/>
              <a:t>3-dimension </a:t>
            </a:r>
            <a:r>
              <a:rPr lang="en"/>
              <a:t>originally can be represented by </a:t>
            </a:r>
            <a:r>
              <a:rPr b="1" i="1" lang="en"/>
              <a:t>single value </a:t>
            </a:r>
            <a:r>
              <a:rPr lang="en"/>
              <a:t>of theta.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975" y="785675"/>
            <a:ext cx="5444224" cy="1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300" y="2305725"/>
            <a:ext cx="5942325" cy="26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572000" y="2326850"/>
            <a:ext cx="1340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Bottleneck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5021025" y="2632975"/>
            <a:ext cx="292500" cy="50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775" y="709475"/>
            <a:ext cx="5005798" cy="1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2307775"/>
            <a:ext cx="4904499" cy="19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11700" y="12450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Traditional Autoencoder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87900" y="360725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Variatio</a:t>
            </a:r>
            <a:r>
              <a:rPr b="1" lang="en">
                <a:solidFill>
                  <a:schemeClr val="accent1"/>
                </a:solidFill>
              </a:rPr>
              <a:t>nal Autoencoder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6525" y="4398826"/>
            <a:ext cx="3707924" cy="277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578425" y="4606025"/>
            <a:ext cx="6900" cy="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2476525" y="4703625"/>
            <a:ext cx="29733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Reconstructions Loss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067325" y="4703625"/>
            <a:ext cx="3552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</a:t>
            </a:r>
            <a:r>
              <a:rPr lang="en">
                <a:solidFill>
                  <a:schemeClr val="dk1"/>
                </a:solidFill>
              </a:rPr>
              <a:t>Loss </a:t>
            </a:r>
            <a:r>
              <a:rPr lang="en"/>
              <a:t>from Gaussian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517950" y="3095625"/>
            <a:ext cx="476400" cy="158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958800" y="2214600"/>
            <a:ext cx="144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Additional in Variational</a:t>
            </a:r>
            <a:r>
              <a:rPr b="1" lang="en">
                <a:solidFill>
                  <a:schemeClr val="accent4"/>
                </a:solidFill>
              </a:rPr>
              <a:t> Autoencoder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50" y="1921700"/>
            <a:ext cx="8082649" cy="2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843650" y="816425"/>
            <a:ext cx="77358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Effect of B</a:t>
            </a:r>
            <a:r>
              <a:rPr lang="en"/>
              <a:t>ottleneck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Wider the </a:t>
            </a:r>
            <a:r>
              <a:rPr b="1" i="1" lang="en">
                <a:solidFill>
                  <a:schemeClr val="accent4"/>
                </a:solidFill>
              </a:rPr>
              <a:t>Bottleneck</a:t>
            </a:r>
            <a:r>
              <a:rPr b="1" i="1" lang="en">
                <a:solidFill>
                  <a:schemeClr val="accent4"/>
                </a:solidFill>
              </a:rPr>
              <a:t>, More information it can carry.</a:t>
            </a:r>
            <a:br>
              <a:rPr b="1" i="1" lang="en">
                <a:solidFill>
                  <a:schemeClr val="accent4"/>
                </a:solidFill>
              </a:rPr>
            </a:br>
            <a:r>
              <a:rPr b="1" i="1" lang="en">
                <a:solidFill>
                  <a:schemeClr val="accent4"/>
                </a:solidFill>
              </a:rPr>
              <a:t>Higher the latent dimensions, more </a:t>
            </a:r>
            <a:r>
              <a:rPr b="1" i="1" lang="en">
                <a:solidFill>
                  <a:schemeClr val="accent4"/>
                </a:solidFill>
              </a:rPr>
              <a:t>resolution</a:t>
            </a:r>
            <a:r>
              <a:rPr b="1" i="1" lang="en">
                <a:solidFill>
                  <a:schemeClr val="accent4"/>
                </a:solidFill>
              </a:rPr>
              <a:t> it can support.</a:t>
            </a:r>
            <a:endParaRPr b="1" i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92550" y="913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Paper: Variation Auto Encoder(VAE)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843650" y="816425"/>
            <a:ext cx="77358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Applications of VAE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Denoising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In-painting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1122600" y="4422325"/>
            <a:ext cx="76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all you need to know for Stable Diffusion in this module.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still hazy about it, Don’t worry about it. 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200" y="1597550"/>
            <a:ext cx="4313450" cy="8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025" y="2949100"/>
            <a:ext cx="6221174" cy="1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